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6" r:id="rId3"/>
    <p:sldId id="260" r:id="rId4"/>
    <p:sldId id="268" r:id="rId5"/>
    <p:sldId id="262" r:id="rId6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6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mberto.perera\Documents\Indices%20Compuest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013220569651018"/>
          <c:y val="3.1154032854444461E-2"/>
          <c:w val="0.7628924856615148"/>
          <c:h val="0.60454957320685132"/>
        </c:manualLayout>
      </c:layout>
      <c:lineChart>
        <c:grouping val="standard"/>
        <c:varyColors val="0"/>
        <c:ser>
          <c:idx val="4"/>
          <c:order val="0"/>
          <c:tx>
            <c:v>Línea Base</c:v>
          </c:tx>
          <c:spPr>
            <a:ln w="57150">
              <a:solidFill>
                <a:srgbClr val="FF6600"/>
              </a:solidFill>
            </a:ln>
          </c:spPr>
          <c:marker>
            <c:symbol val="none"/>
          </c:marker>
          <c:cat>
            <c:numRef>
              <c:f>'\Users\humberto.perera\Google Drive\2014000108-10 Equidad\03_Exa\02_Proced\04 Auditoria Coord\Graficos\[Grafico 38.xlsx]Grafico 38'!$C$7:$G$7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'\Users\humberto.perera\Google Drive\2014000108-10 Equidad\03_Exa\02_Proced\04 Auditoria Coord\Plantillas Finales\[05 Analisis indicadores CR Modificado.xlsx]Hoja2'!$B$2:$F$2</c:f>
              <c:numCache>
                <c:formatCode>General</c:formatCode>
                <c:ptCount val="5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Hoja4!$B$8</c:f>
              <c:strCache>
                <c:ptCount val="1"/>
                <c:pt idx="0">
                  <c:v>Índice Compuesto de Equidad</c:v>
                </c:pt>
              </c:strCache>
            </c:strRef>
          </c:tx>
          <c:spPr>
            <a:ln w="57150">
              <a:solidFill>
                <a:srgbClr val="2EC4B2"/>
              </a:solidFill>
            </a:ln>
          </c:spPr>
          <c:marker>
            <c:symbol val="none"/>
          </c:marker>
          <c:cat>
            <c:numRef>
              <c:f>'\Users\humberto.perera\Google Drive\2014000108-10 Equidad\03_Exa\02_Proced\04 Auditoria Coord\Graficos\[Grafico 38.xlsx]Grafico 38'!$C$7:$G$7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Hoja4!$C$8:$G$8</c:f>
              <c:numCache>
                <c:formatCode>0.00</c:formatCode>
                <c:ptCount val="5"/>
                <c:pt idx="0">
                  <c:v>100</c:v>
                </c:pt>
                <c:pt idx="1">
                  <c:v>86.993054875050447</c:v>
                </c:pt>
                <c:pt idx="2">
                  <c:v>80.868358420417422</c:v>
                </c:pt>
                <c:pt idx="3">
                  <c:v>111.03935869297304</c:v>
                </c:pt>
                <c:pt idx="4">
                  <c:v>107.41673300288392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8381344"/>
        <c:axId val="409060264"/>
      </c:lineChart>
      <c:catAx>
        <c:axId val="4083813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s-CR"/>
                  <a:t>Año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409060264"/>
        <c:crossesAt val="0"/>
        <c:auto val="1"/>
        <c:lblAlgn val="ctr"/>
        <c:lblOffset val="100"/>
        <c:noMultiLvlLbl val="0"/>
      </c:catAx>
      <c:valAx>
        <c:axId val="409060264"/>
        <c:scaling>
          <c:orientation val="minMax"/>
          <c:min val="6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s-CR" dirty="0" smtClean="0"/>
                  <a:t>ICEG</a:t>
                </a:r>
                <a:endParaRPr lang="es-CR" dirty="0"/>
              </a:p>
            </c:rich>
          </c:tx>
          <c:layout/>
          <c:overlay val="0"/>
        </c:title>
        <c:numFmt formatCode="0.00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s-CR"/>
          </a:p>
        </c:txPr>
        <c:crossAx val="408381344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 sz="1400"/>
            </a:pPr>
            <a:endParaRPr lang="es-CR"/>
          </a:p>
        </c:txPr>
      </c:dTable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es-CR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85C46-3B14-0640-A99C-11A16F627DEA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23/11/2015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CE9AD-4982-2D43-BACC-7132663BC4C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682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85C46-3B14-0640-A99C-11A16F627DEA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23/11/2015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CE9AD-4982-2D43-BACC-7132663BC4C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482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85C46-3B14-0640-A99C-11A16F627DEA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23/11/2015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CE9AD-4982-2D43-BACC-7132663BC4C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528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85C46-3B14-0640-A99C-11A16F627DEA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23/11/2015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CE9AD-4982-2D43-BACC-7132663BC4C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444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85C46-3B14-0640-A99C-11A16F627DEA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23/11/2015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CE9AD-4982-2D43-BACC-7132663BC4C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300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85C46-3B14-0640-A99C-11A16F627DEA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23/11/2015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CE9AD-4982-2D43-BACC-7132663BC4C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210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85C46-3B14-0640-A99C-11A16F627DEA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23/11/2015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CE9AD-4982-2D43-BACC-7132663BC4C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380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85C46-3B14-0640-A99C-11A16F627DEA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23/11/2015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CE9AD-4982-2D43-BACC-7132663BC4C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564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85C46-3B14-0640-A99C-11A16F627DEA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23/11/2015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CE9AD-4982-2D43-BACC-7132663BC4C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930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85C46-3B14-0640-A99C-11A16F627DEA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23/11/2015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CE9AD-4982-2D43-BACC-7132663BC4C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971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85C46-3B14-0640-A99C-11A16F627DEA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23/11/2015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CE9AD-4982-2D43-BACC-7132663BC4C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328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2885C46-3B14-0640-A99C-11A16F627DEA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23/11/2015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EE4CE9AD-4982-2D43-BACC-7132663BC4C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462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2492896"/>
            <a:ext cx="8928992" cy="1143000"/>
          </a:xfrm>
        </p:spPr>
        <p:txBody>
          <a:bodyPr>
            <a:noAutofit/>
          </a:bodyPr>
          <a:lstStyle/>
          <a:p>
            <a:r>
              <a:rPr lang="es-CR" smtClean="0">
                <a:solidFill>
                  <a:schemeClr val="bg1"/>
                </a:solidFill>
                <a:latin typeface="Bebas Neue" pitchFamily="34" charset="0"/>
              </a:rPr>
              <a:t>Auditoría Coordinada </a:t>
            </a:r>
            <a:endParaRPr lang="es-CR" dirty="0">
              <a:solidFill>
                <a:schemeClr val="bg1"/>
              </a:solidFill>
              <a:latin typeface="Bebas Neue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987824" y="3789040"/>
            <a:ext cx="56886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800" dirty="0" smtClean="0">
                <a:solidFill>
                  <a:schemeClr val="bg1"/>
                </a:solidFill>
                <a:latin typeface="Bebas Neue" pitchFamily="34" charset="0"/>
              </a:rPr>
              <a:t>En materia de equidad e igualdad de </a:t>
            </a:r>
            <a:r>
              <a:rPr lang="es-CR" sz="2800" dirty="0" smtClean="0">
                <a:solidFill>
                  <a:schemeClr val="bg1"/>
                </a:solidFill>
                <a:latin typeface="Bebas Neue" pitchFamily="34" charset="0"/>
              </a:rPr>
              <a:t>género </a:t>
            </a:r>
            <a:r>
              <a:rPr lang="es-CR" sz="2800" dirty="0" smtClean="0">
                <a:solidFill>
                  <a:schemeClr val="bg1"/>
                </a:solidFill>
                <a:latin typeface="Bebas Neue" pitchFamily="34" charset="0"/>
              </a:rPr>
              <a:t>realizada por </a:t>
            </a:r>
            <a:r>
              <a:rPr lang="es-CR" sz="2800" dirty="0" smtClean="0">
                <a:solidFill>
                  <a:schemeClr val="bg1"/>
                </a:solidFill>
                <a:latin typeface="Bebas Neue" pitchFamily="34" charset="0"/>
              </a:rPr>
              <a:t>las entidades de fiscalización superior de Puerto Rico, Chile y Costa Rica</a:t>
            </a:r>
            <a:endParaRPr lang="es-CR" sz="2800" dirty="0">
              <a:solidFill>
                <a:schemeClr val="bg1"/>
              </a:solidFill>
              <a:latin typeface="Bebas Neu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611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es-CR" sz="2800" b="1" dirty="0" smtClean="0">
                <a:solidFill>
                  <a:srgbClr val="CC3D16"/>
                </a:solidFill>
                <a:latin typeface="Century Gothic" panose="020B0502020202020204" pitchFamily="34" charset="0"/>
              </a:rPr>
              <a:t>Contenido de la presentación</a:t>
            </a:r>
            <a:endParaRPr lang="es-ES" sz="2800" b="1" dirty="0">
              <a:solidFill>
                <a:srgbClr val="CC3D16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es-CR" sz="2400" dirty="0" smtClean="0">
                <a:latin typeface="Century Gothic" panose="020B0502020202020204" pitchFamily="34" charset="0"/>
              </a:rPr>
              <a:t>Introducción.</a:t>
            </a:r>
          </a:p>
          <a:p>
            <a:pPr marL="457200" indent="-457200" algn="just">
              <a:buAutoNum type="arabicPeriod"/>
            </a:pPr>
            <a:endParaRPr lang="es-CR" sz="2400" dirty="0" smtClean="0">
              <a:latin typeface="Century Gothic" panose="020B0502020202020204" pitchFamily="34" charset="0"/>
            </a:endParaRPr>
          </a:p>
          <a:p>
            <a:pPr marL="457200" indent="-457200" algn="just">
              <a:buAutoNum type="arabicPeriod"/>
            </a:pPr>
            <a:r>
              <a:rPr lang="es-CR" sz="2400" dirty="0" smtClean="0">
                <a:latin typeface="Century Gothic" panose="020B0502020202020204" pitchFamily="34" charset="0"/>
              </a:rPr>
              <a:t>Presentación de video de la auditoría coordinada.</a:t>
            </a:r>
          </a:p>
          <a:p>
            <a:pPr marL="457200" indent="-457200" algn="just">
              <a:buAutoNum type="arabicPeriod"/>
            </a:pPr>
            <a:endParaRPr lang="es-CR" sz="2400" dirty="0" smtClean="0">
              <a:latin typeface="Century Gothic" panose="020B0502020202020204" pitchFamily="34" charset="0"/>
            </a:endParaRPr>
          </a:p>
          <a:p>
            <a:pPr marL="457200" indent="-457200" algn="just">
              <a:buAutoNum type="arabicPeriod"/>
            </a:pPr>
            <a:r>
              <a:rPr lang="es-CR" sz="2400" dirty="0" smtClean="0">
                <a:latin typeface="Century Gothic" panose="020B0502020202020204" pitchFamily="34" charset="0"/>
              </a:rPr>
              <a:t>Breve explicación de instrumento de divulgación de la auditoría en la web de la OLACEFS.</a:t>
            </a:r>
          </a:p>
          <a:p>
            <a:pPr marL="457200" indent="-457200" algn="just">
              <a:buAutoNum type="arabicPeriod"/>
            </a:pPr>
            <a:endParaRPr lang="es-CR" sz="2400" dirty="0" smtClean="0">
              <a:latin typeface="Century Gothic" panose="020B0502020202020204" pitchFamily="34" charset="0"/>
            </a:endParaRPr>
          </a:p>
          <a:p>
            <a:pPr marL="457200" indent="-457200" algn="just">
              <a:buAutoNum type="arabicPeriod"/>
            </a:pPr>
            <a:r>
              <a:rPr lang="es-CR" sz="2400" dirty="0" smtClean="0">
                <a:latin typeface="Century Gothic" panose="020B0502020202020204" pitchFamily="34" charset="0"/>
              </a:rPr>
              <a:t>Recomendaciones finales.</a:t>
            </a:r>
          </a:p>
          <a:p>
            <a:pPr marL="457200" indent="-457200" algn="just">
              <a:buAutoNum type="arabicPeriod"/>
            </a:pPr>
            <a:endParaRPr lang="es-CR" sz="2400" dirty="0" smtClean="0">
              <a:latin typeface="Century Gothic" panose="020B0502020202020204" pitchFamily="34" charset="0"/>
            </a:endParaRPr>
          </a:p>
          <a:p>
            <a:pPr marL="457200" indent="-457200" algn="just">
              <a:buAutoNum type="arabicPeriod"/>
            </a:pPr>
            <a:r>
              <a:rPr lang="es-CR" sz="2400" dirty="0" smtClean="0">
                <a:latin typeface="Century Gothic" panose="020B0502020202020204" pitchFamily="34" charset="0"/>
              </a:rPr>
              <a:t>Agradecimiento CPC, OLACEFS y la GIZ.</a:t>
            </a:r>
          </a:p>
          <a:p>
            <a:pPr marL="0" indent="0" algn="just">
              <a:buNone/>
            </a:pPr>
            <a:endParaRPr lang="es-CR" sz="2400" dirty="0" smtClean="0">
              <a:latin typeface="Century Gothic" panose="020B0502020202020204" pitchFamily="34" charset="0"/>
            </a:endParaRPr>
          </a:p>
          <a:p>
            <a:pPr marL="457200" indent="-457200" algn="just">
              <a:buAutoNum type="arabicPeriod"/>
            </a:pPr>
            <a:endParaRPr lang="es-CR" sz="2400" dirty="0" smtClean="0">
              <a:latin typeface="Century Gothic" panose="020B0502020202020204" pitchFamily="34" charset="0"/>
            </a:endParaRPr>
          </a:p>
          <a:p>
            <a:pPr marL="457200" indent="-457200" algn="just">
              <a:buAutoNum type="arabicPeriod"/>
            </a:pPr>
            <a:endParaRPr lang="es-CR" sz="2400" dirty="0">
              <a:latin typeface="Century Gothic" panose="020B0502020202020204" pitchFamily="34" charset="0"/>
            </a:endParaRPr>
          </a:p>
          <a:p>
            <a:endParaRPr lang="es-CR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526349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es-CR" sz="2800" b="1" dirty="0" smtClean="0">
                <a:solidFill>
                  <a:srgbClr val="CC3D16"/>
                </a:solidFill>
                <a:latin typeface="Century Gothic" panose="020B0502020202020204" pitchFamily="34" charset="0"/>
              </a:rPr>
              <a:t>Recomendaciones finales de la auditoría</a:t>
            </a:r>
            <a:endParaRPr lang="es-ES" sz="2800" b="1" dirty="0">
              <a:solidFill>
                <a:srgbClr val="CC3D16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es-CR" sz="2400" dirty="0" smtClean="0">
                <a:latin typeface="Century Gothic" panose="020B0502020202020204" pitchFamily="34" charset="0"/>
              </a:rPr>
              <a:t>Instar </a:t>
            </a:r>
            <a:r>
              <a:rPr lang="es-CR" sz="2400" dirty="0">
                <a:latin typeface="Century Gothic" panose="020B0502020202020204" pitchFamily="34" charset="0"/>
              </a:rPr>
              <a:t>a las autoridades de la OLACEFS para que continúen realizando esfuerzos para posicionar el tema género dentro de la agenda la organización, y así cumplir con el compromiso de la Organización, que aspira a que la perspectiva de género se incorpore de manera transversal en la fiscalización superior</a:t>
            </a:r>
            <a:r>
              <a:rPr lang="es-CR" sz="2400" dirty="0" smtClean="0">
                <a:latin typeface="Century Gothic" panose="020B0502020202020204" pitchFamily="34" charset="0"/>
              </a:rPr>
              <a:t>.</a:t>
            </a:r>
          </a:p>
          <a:p>
            <a:pPr marL="457200" indent="-457200" algn="just">
              <a:buAutoNum type="arabicPeriod"/>
            </a:pPr>
            <a:endParaRPr lang="es-CR" sz="2400" dirty="0">
              <a:latin typeface="Century Gothic" panose="020B0502020202020204" pitchFamily="34" charset="0"/>
            </a:endParaRPr>
          </a:p>
          <a:p>
            <a:pPr marL="457200" indent="-457200" algn="just">
              <a:buAutoNum type="arabicPeriod"/>
            </a:pPr>
            <a:r>
              <a:rPr lang="es-CR" sz="2400" dirty="0">
                <a:latin typeface="Century Gothic" panose="020B0502020202020204" pitchFamily="34" charset="0"/>
              </a:rPr>
              <a:t>Promover la aplicación del índice integrado de equidad de género en los demás países que conforman la OLACEFS, e incluso de la INTOSAI.</a:t>
            </a:r>
          </a:p>
          <a:p>
            <a:endParaRPr lang="es-CR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242937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es-CR" sz="2400" b="1" dirty="0" smtClean="0">
                <a:solidFill>
                  <a:srgbClr val="CC3D16"/>
                </a:solidFill>
                <a:latin typeface="Century Gothic" panose="020B0502020202020204" pitchFamily="34" charset="0"/>
              </a:rPr>
              <a:t>Índice </a:t>
            </a:r>
            <a:r>
              <a:rPr lang="es-CR" sz="2400" b="1" dirty="0">
                <a:solidFill>
                  <a:srgbClr val="CC3D16"/>
                </a:solidFill>
                <a:latin typeface="Century Gothic" panose="020B0502020202020204" pitchFamily="34" charset="0"/>
              </a:rPr>
              <a:t>Compuesto de Equidad de </a:t>
            </a:r>
            <a:r>
              <a:rPr lang="es-CR" sz="2400" b="1" dirty="0" smtClean="0">
                <a:solidFill>
                  <a:srgbClr val="CC3D16"/>
                </a:solidFill>
                <a:latin typeface="Century Gothic" panose="020B0502020202020204" pitchFamily="34" charset="0"/>
              </a:rPr>
              <a:t>Género </a:t>
            </a:r>
            <a:br>
              <a:rPr lang="es-CR" sz="2400" b="1" dirty="0" smtClean="0">
                <a:solidFill>
                  <a:srgbClr val="CC3D16"/>
                </a:solidFill>
                <a:latin typeface="Century Gothic" panose="020B0502020202020204" pitchFamily="34" charset="0"/>
              </a:rPr>
            </a:br>
            <a:r>
              <a:rPr lang="es-CR" sz="2400" b="1" dirty="0" smtClean="0">
                <a:solidFill>
                  <a:srgbClr val="CC3D16"/>
                </a:solidFill>
                <a:latin typeface="Century Gothic" panose="020B0502020202020204" pitchFamily="34" charset="0"/>
              </a:rPr>
              <a:t>Puerto </a:t>
            </a:r>
            <a:r>
              <a:rPr lang="es-CR" sz="2400" b="1" dirty="0">
                <a:solidFill>
                  <a:srgbClr val="CC3D16"/>
                </a:solidFill>
                <a:latin typeface="Century Gothic" panose="020B0502020202020204" pitchFamily="34" charset="0"/>
              </a:rPr>
              <a:t>Rico, Chile y Costa Rica </a:t>
            </a:r>
            <a:r>
              <a:rPr lang="es-CR" sz="2400" b="1" dirty="0" smtClean="0">
                <a:solidFill>
                  <a:srgbClr val="CC3D16"/>
                </a:solidFill>
                <a:latin typeface="Century Gothic" panose="020B0502020202020204" pitchFamily="34" charset="0"/>
              </a:rPr>
              <a:t>2009-2013</a:t>
            </a:r>
            <a:endParaRPr lang="es-ES" sz="2400" b="1" dirty="0">
              <a:solidFill>
                <a:srgbClr val="CC3D16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/>
          </p:nvPr>
        </p:nvGraphicFramePr>
        <p:xfrm>
          <a:off x="349990" y="1556792"/>
          <a:ext cx="822960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6 Rectángulo"/>
          <p:cNvSpPr/>
          <p:nvPr/>
        </p:nvSpPr>
        <p:spPr>
          <a:xfrm>
            <a:off x="720374" y="558924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dirty="0">
                <a:solidFill>
                  <a:prstClr val="black"/>
                </a:solidFill>
              </a:rPr>
              <a:t>La agrupación se puede realizar a través de un promedio </a:t>
            </a:r>
            <a:r>
              <a:rPr lang="es-CR" dirty="0" smtClean="0">
                <a:solidFill>
                  <a:prstClr val="black"/>
                </a:solidFill>
              </a:rPr>
              <a:t>ponderado y de acuerdo con las características de los países.</a:t>
            </a:r>
            <a:endParaRPr lang="es-C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06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852936"/>
            <a:ext cx="8928992" cy="1143000"/>
          </a:xfrm>
        </p:spPr>
        <p:txBody>
          <a:bodyPr>
            <a:noAutofit/>
          </a:bodyPr>
          <a:lstStyle/>
          <a:p>
            <a:r>
              <a:rPr lang="es-CR" b="1" dirty="0" smtClean="0">
                <a:solidFill>
                  <a:schemeClr val="bg1"/>
                </a:solidFill>
              </a:rPr>
              <a:t>Muchas Gracias</a:t>
            </a:r>
            <a:endParaRPr lang="es-C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13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179</Words>
  <Application>Microsoft Office PowerPoint</Application>
  <PresentationFormat>Presentación en pantalla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Bebas Neue</vt:lpstr>
      <vt:lpstr>Calibri</vt:lpstr>
      <vt:lpstr>Century Gothic</vt:lpstr>
      <vt:lpstr>1_Tema de Office</vt:lpstr>
      <vt:lpstr>Auditoría Coordinada </vt:lpstr>
      <vt:lpstr>Contenido de la presentación</vt:lpstr>
      <vt:lpstr>Recomendaciones finales de la auditoría</vt:lpstr>
      <vt:lpstr>Índice Compuesto de Equidad de Género  Puerto Rico, Chile y Costa Rica 2009-2013</vt:lpstr>
      <vt:lpstr>Muchas Gracias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Índice Compuesto de Equidad de Género</dc:title>
  <dc:creator>Humberto Perera Fonseca</dc:creator>
  <cp:lastModifiedBy>Manuel Corrales Umaña</cp:lastModifiedBy>
  <cp:revision>15</cp:revision>
  <dcterms:created xsi:type="dcterms:W3CDTF">2015-11-11T19:41:32Z</dcterms:created>
  <dcterms:modified xsi:type="dcterms:W3CDTF">2015-11-24T06:42:57Z</dcterms:modified>
</cp:coreProperties>
</file>